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5"/>
  </p:notesMasterIdLst>
  <p:sldIdLst>
    <p:sldId id="256" r:id="rId2"/>
    <p:sldId id="302" r:id="rId3"/>
    <p:sldId id="304" r:id="rId4"/>
    <p:sldId id="305" r:id="rId5"/>
    <p:sldId id="306" r:id="rId6"/>
    <p:sldId id="257" r:id="rId7"/>
    <p:sldId id="307" r:id="rId8"/>
    <p:sldId id="258" r:id="rId9"/>
    <p:sldId id="308" r:id="rId10"/>
    <p:sldId id="309" r:id="rId11"/>
    <p:sldId id="310" r:id="rId12"/>
    <p:sldId id="311" r:id="rId13"/>
    <p:sldId id="312" r:id="rId14"/>
  </p:sldIdLst>
  <p:sldSz cx="9144000" cy="5143500" type="screen16x9"/>
  <p:notesSz cx="6858000" cy="9144000"/>
  <p:embeddedFontLst>
    <p:embeddedFont>
      <p:font typeface="Bai Jamjuree" panose="020B0604020202020204" charset="-34"/>
      <p:regular r:id="rId16"/>
      <p:bold r:id="rId17"/>
      <p:italic r:id="rId18"/>
      <p:boldItalic r:id="rId19"/>
    </p:embeddedFont>
    <p:embeddedFont>
      <p:font typeface="Bebas Neue" panose="020B0606020202050201" pitchFamily="3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Phudu Medium" panose="020B0604020202020204" charset="0"/>
      <p:regular r:id="rId25"/>
      <p:bold r:id="rId26"/>
    </p:embeddedFont>
    <p:embeddedFont>
      <p:font typeface="Phudu SemiBold" panose="020B0604020202020204" charset="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AC322CD-1649-4F1F-81E5-94FC858B02B6}">
  <a:tblStyle styleId="{8AC322CD-1649-4F1F-81E5-94FC858B02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5723D7F-D2FF-4168-AFD6-41AA746A948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9" autoAdjust="0"/>
    <p:restoredTop sz="94660"/>
  </p:normalViewPr>
  <p:slideViewPr>
    <p:cSldViewPr snapToGrid="0">
      <p:cViewPr>
        <p:scale>
          <a:sx n="50" d="100"/>
          <a:sy n="50" d="100"/>
        </p:scale>
        <p:origin x="1483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2f1bf7c4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2f1bf7c4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30b269c60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30b269c60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2e93169256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2e93169256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2e93169256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2e93169256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953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2e93169256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2e93169256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6893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2e93169256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2e93169256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2795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lt1"/>
            </a:gs>
            <a:gs pos="49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3556175" y="-2746575"/>
            <a:ext cx="5698200" cy="5698200"/>
          </a:xfrm>
          <a:prstGeom prst="ellipse">
            <a:avLst/>
          </a:prstGeom>
          <a:gradFill>
            <a:gsLst>
              <a:gs pos="0">
                <a:schemeClr val="accent1"/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13011" t="51564" r="72803"/>
          <a:stretch/>
        </p:blipFill>
        <p:spPr>
          <a:xfrm rot="-5400000">
            <a:off x="931413" y="-924086"/>
            <a:ext cx="1535724" cy="339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6593925" y="2168775"/>
            <a:ext cx="5698200" cy="5698200"/>
          </a:xfrm>
          <a:prstGeom prst="ellipse">
            <a:avLst/>
          </a:prstGeom>
          <a:gradFill>
            <a:gsLst>
              <a:gs pos="0">
                <a:schemeClr val="lt2"/>
              </a:gs>
              <a:gs pos="7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3225" y="1364775"/>
            <a:ext cx="5698200" cy="25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 b="0">
                <a:latin typeface="Phudu SemiBold"/>
                <a:ea typeface="Phudu SemiBold"/>
                <a:cs typeface="Phudu SemiBold"/>
                <a:sym typeface="Phudu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13225" y="4036950"/>
            <a:ext cx="5698200" cy="4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bg>
      <p:bgPr>
        <a:gradFill>
          <a:gsLst>
            <a:gs pos="0">
              <a:schemeClr val="lt1"/>
            </a:gs>
            <a:gs pos="88000">
              <a:schemeClr val="dk2"/>
            </a:gs>
            <a:gs pos="100000">
              <a:schemeClr val="dk2"/>
            </a:gs>
          </a:gsLst>
          <a:lin ang="10800025" scaled="0"/>
        </a:gra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/>
          <p:nvPr/>
        </p:nvSpPr>
        <p:spPr>
          <a:xfrm rot="10800000" flipH="1">
            <a:off x="6283300" y="2484900"/>
            <a:ext cx="5698200" cy="5698200"/>
          </a:xfrm>
          <a:prstGeom prst="ellipse">
            <a:avLst/>
          </a:prstGeom>
          <a:gradFill>
            <a:gsLst>
              <a:gs pos="0">
                <a:schemeClr val="accent1"/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4"/>
          <p:cNvSpPr/>
          <p:nvPr/>
        </p:nvSpPr>
        <p:spPr>
          <a:xfrm rot="10800000" flipH="1">
            <a:off x="-2721525" y="-3842000"/>
            <a:ext cx="5698200" cy="5698200"/>
          </a:xfrm>
          <a:prstGeom prst="ellipse">
            <a:avLst/>
          </a:prstGeom>
          <a:gradFill>
            <a:gsLst>
              <a:gs pos="0">
                <a:schemeClr val="lt2"/>
              </a:gs>
              <a:gs pos="7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" name="Google Shape;207;p24"/>
          <p:cNvPicPr preferRelativeResize="0"/>
          <p:nvPr/>
        </p:nvPicPr>
        <p:blipFill rotWithShape="1">
          <a:blip r:embed="rId2">
            <a:alphaModFix/>
          </a:blip>
          <a:srcRect l="42618" r="9694" b="68417"/>
          <a:stretch/>
        </p:blipFill>
        <p:spPr>
          <a:xfrm rot="5400000">
            <a:off x="-1492326" y="1454227"/>
            <a:ext cx="5162552" cy="221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4"/>
          <p:cNvPicPr preferRelativeResize="0"/>
          <p:nvPr/>
        </p:nvPicPr>
        <p:blipFill rotWithShape="1">
          <a:blip r:embed="rId2">
            <a:alphaModFix/>
          </a:blip>
          <a:srcRect l="38049" t="62927" r="8965"/>
          <a:stretch/>
        </p:blipFill>
        <p:spPr>
          <a:xfrm rot="6445410">
            <a:off x="5682421" y="1508321"/>
            <a:ext cx="5736257" cy="2601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bg>
      <p:bgPr>
        <a:gradFill>
          <a:gsLst>
            <a:gs pos="0">
              <a:schemeClr val="dk2"/>
            </a:gs>
            <a:gs pos="49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/>
          <p:nvPr/>
        </p:nvSpPr>
        <p:spPr>
          <a:xfrm rot="10800000" flipH="1">
            <a:off x="-3698900" y="1360950"/>
            <a:ext cx="5698200" cy="5698200"/>
          </a:xfrm>
          <a:prstGeom prst="ellipse">
            <a:avLst/>
          </a:prstGeom>
          <a:gradFill>
            <a:gsLst>
              <a:gs pos="0">
                <a:schemeClr val="accent1"/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5"/>
          <p:cNvSpPr/>
          <p:nvPr/>
        </p:nvSpPr>
        <p:spPr>
          <a:xfrm rot="10800000" flipH="1">
            <a:off x="6936825" y="1568200"/>
            <a:ext cx="5698200" cy="5698200"/>
          </a:xfrm>
          <a:prstGeom prst="ellipse">
            <a:avLst/>
          </a:prstGeom>
          <a:gradFill>
            <a:gsLst>
              <a:gs pos="0">
                <a:schemeClr val="lt2"/>
              </a:gs>
              <a:gs pos="7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" name="Google Shape;212;p25"/>
          <p:cNvPicPr preferRelativeResize="0"/>
          <p:nvPr/>
        </p:nvPicPr>
        <p:blipFill rotWithShape="1">
          <a:blip r:embed="rId2">
            <a:alphaModFix/>
          </a:blip>
          <a:srcRect l="25011" t="41290" r="11037"/>
          <a:stretch/>
        </p:blipFill>
        <p:spPr>
          <a:xfrm rot="-7260127" flipH="1">
            <a:off x="-2227256" y="1213423"/>
            <a:ext cx="6923185" cy="4119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5"/>
          <p:cNvPicPr preferRelativeResize="0"/>
          <p:nvPr/>
        </p:nvPicPr>
        <p:blipFill rotWithShape="1">
          <a:blip r:embed="rId2">
            <a:alphaModFix/>
          </a:blip>
          <a:srcRect r="50685" b="45690"/>
          <a:stretch/>
        </p:blipFill>
        <p:spPr>
          <a:xfrm rot="-8577384" flipH="1">
            <a:off x="5474805" y="-314264"/>
            <a:ext cx="5338664" cy="3810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lt1"/>
            </a:gs>
            <a:gs pos="49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 rot="10800000" flipH="1">
            <a:off x="5978875" y="2995600"/>
            <a:ext cx="5698200" cy="5698200"/>
          </a:xfrm>
          <a:prstGeom prst="ellipse">
            <a:avLst/>
          </a:prstGeom>
          <a:gradFill>
            <a:gsLst>
              <a:gs pos="0">
                <a:schemeClr val="lt2"/>
              </a:gs>
              <a:gs pos="7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-2974625" y="-105912"/>
            <a:ext cx="5698200" cy="5698200"/>
          </a:xfrm>
          <a:prstGeom prst="ellipse">
            <a:avLst/>
          </a:prstGeom>
          <a:gradFill>
            <a:gsLst>
              <a:gs pos="0">
                <a:schemeClr val="lt2"/>
              </a:gs>
              <a:gs pos="7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r="80355" b="65387"/>
          <a:stretch/>
        </p:blipFill>
        <p:spPr>
          <a:xfrm rot="-185777">
            <a:off x="7129935" y="2879810"/>
            <a:ext cx="2126629" cy="2428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l="50494" t="70046" r="9770"/>
          <a:stretch/>
        </p:blipFill>
        <p:spPr>
          <a:xfrm rot="1880446">
            <a:off x="5650206" y="-708878"/>
            <a:ext cx="4301665" cy="210172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 rot="10800000" flipH="1">
            <a:off x="4017413" y="-4023350"/>
            <a:ext cx="5698200" cy="5698200"/>
          </a:xfrm>
          <a:prstGeom prst="ellipse">
            <a:avLst/>
          </a:prstGeom>
          <a:gradFill>
            <a:gsLst>
              <a:gs pos="0">
                <a:schemeClr val="accent1"/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500000" y="2420913"/>
            <a:ext cx="39156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4500000" y="1095976"/>
            <a:ext cx="2508000" cy="114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>
            <a:spLocks noGrp="1"/>
          </p:cNvSpPr>
          <p:nvPr>
            <p:ph type="pic" idx="3"/>
          </p:nvPr>
        </p:nvSpPr>
        <p:spPr>
          <a:xfrm>
            <a:off x="713220" y="974850"/>
            <a:ext cx="3189900" cy="31938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dk2"/>
            </a:gs>
            <a:gs pos="49000">
              <a:schemeClr val="lt1"/>
            </a:gs>
            <a:gs pos="100000">
              <a:schemeClr val="lt1"/>
            </a:gs>
          </a:gsLst>
          <a:lin ang="0" scaled="0"/>
        </a:gra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-2472625" y="3993950"/>
            <a:ext cx="5698200" cy="5698200"/>
          </a:xfrm>
          <a:prstGeom prst="ellipse">
            <a:avLst/>
          </a:prstGeom>
          <a:gradFill>
            <a:gsLst>
              <a:gs pos="0">
                <a:schemeClr val="lt2"/>
              </a:gs>
              <a:gs pos="7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5814150" y="-3505200"/>
            <a:ext cx="5698200" cy="5698200"/>
          </a:xfrm>
          <a:prstGeom prst="ellipse">
            <a:avLst/>
          </a:prstGeom>
          <a:gradFill>
            <a:gsLst>
              <a:gs pos="0">
                <a:schemeClr val="accent1"/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3445800" y="-3810000"/>
            <a:ext cx="5698200" cy="5698200"/>
          </a:xfrm>
          <a:prstGeom prst="ellipse">
            <a:avLst/>
          </a:prstGeom>
          <a:gradFill>
            <a:gsLst>
              <a:gs pos="0">
                <a:schemeClr val="lt2"/>
              </a:gs>
              <a:gs pos="7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 l="68413" b="69844"/>
          <a:stretch/>
        </p:blipFill>
        <p:spPr>
          <a:xfrm rot="-4812664">
            <a:off x="6732314" y="2612131"/>
            <a:ext cx="3419570" cy="2115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 rotWithShape="1">
          <a:blip r:embed="rId2">
            <a:alphaModFix/>
          </a:blip>
          <a:srcRect l="43411" r="29314" b="85378"/>
          <a:stretch/>
        </p:blipFill>
        <p:spPr>
          <a:xfrm>
            <a:off x="-9525" y="4117575"/>
            <a:ext cx="2952752" cy="102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 rotWithShape="1">
          <a:blip r:embed="rId2">
            <a:alphaModFix/>
          </a:blip>
          <a:srcRect l="17003" t="58664" r="30516"/>
          <a:stretch/>
        </p:blipFill>
        <p:spPr>
          <a:xfrm rot="3034235">
            <a:off x="5552238" y="-168260"/>
            <a:ext cx="5681502" cy="290034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lt1"/>
            </a:gs>
            <a:gs pos="49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1824000" y="868050"/>
            <a:ext cx="5496000" cy="3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8" name="Google Shape;58;p8"/>
          <p:cNvSpPr/>
          <p:nvPr/>
        </p:nvSpPr>
        <p:spPr>
          <a:xfrm flipH="1">
            <a:off x="-3758475" y="-277350"/>
            <a:ext cx="5698200" cy="5698200"/>
          </a:xfrm>
          <a:prstGeom prst="ellipse">
            <a:avLst/>
          </a:prstGeom>
          <a:gradFill>
            <a:gsLst>
              <a:gs pos="0">
                <a:schemeClr val="lt2"/>
              </a:gs>
              <a:gs pos="7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8"/>
          <p:cNvSpPr/>
          <p:nvPr/>
        </p:nvSpPr>
        <p:spPr>
          <a:xfrm flipH="1">
            <a:off x="6479625" y="-323850"/>
            <a:ext cx="5698200" cy="5698200"/>
          </a:xfrm>
          <a:prstGeom prst="ellipse">
            <a:avLst/>
          </a:prstGeom>
          <a:gradFill>
            <a:gsLst>
              <a:gs pos="0">
                <a:schemeClr val="accent1"/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dk2"/>
            </a:gs>
            <a:gs pos="38000">
              <a:schemeClr val="lt1"/>
            </a:gs>
            <a:gs pos="100000">
              <a:schemeClr val="lt1"/>
            </a:gs>
          </a:gsLst>
          <a:lin ang="0" scaled="0"/>
        </a:gra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2549400" y="11692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ubTitle" idx="1"/>
          </p:nvPr>
        </p:nvSpPr>
        <p:spPr>
          <a:xfrm>
            <a:off x="2549400" y="27391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3" name="Google Shape;63;p9"/>
          <p:cNvSpPr/>
          <p:nvPr/>
        </p:nvSpPr>
        <p:spPr>
          <a:xfrm flipH="1">
            <a:off x="-2218825" y="-3126450"/>
            <a:ext cx="5698200" cy="5698200"/>
          </a:xfrm>
          <a:prstGeom prst="ellipse">
            <a:avLst/>
          </a:prstGeom>
          <a:gradFill>
            <a:gsLst>
              <a:gs pos="0">
                <a:schemeClr val="lt2"/>
              </a:gs>
              <a:gs pos="7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9"/>
          <p:cNvSpPr/>
          <p:nvPr/>
        </p:nvSpPr>
        <p:spPr>
          <a:xfrm flipH="1">
            <a:off x="7045300" y="1537725"/>
            <a:ext cx="5698200" cy="5698200"/>
          </a:xfrm>
          <a:prstGeom prst="ellipse">
            <a:avLst/>
          </a:prstGeom>
          <a:gradFill>
            <a:gsLst>
              <a:gs pos="0">
                <a:schemeClr val="accent1"/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9"/>
          <p:cNvSpPr/>
          <p:nvPr/>
        </p:nvSpPr>
        <p:spPr>
          <a:xfrm flipH="1">
            <a:off x="-3279800" y="1537725"/>
            <a:ext cx="5698200" cy="5698200"/>
          </a:xfrm>
          <a:prstGeom prst="ellipse">
            <a:avLst/>
          </a:prstGeom>
          <a:gradFill>
            <a:gsLst>
              <a:gs pos="0">
                <a:schemeClr val="accent1"/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/>
          <p:nvPr/>
        </p:nvSpPr>
        <p:spPr>
          <a:xfrm>
            <a:off x="6963888" y="2571738"/>
            <a:ext cx="5698200" cy="5698200"/>
          </a:xfrm>
          <a:prstGeom prst="ellipse">
            <a:avLst/>
          </a:prstGeom>
          <a:gradFill>
            <a:gsLst>
              <a:gs pos="0">
                <a:schemeClr val="accent1"/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0"/>
          <p:cNvSpPr/>
          <p:nvPr/>
        </p:nvSpPr>
        <p:spPr>
          <a:xfrm>
            <a:off x="4571975" y="-3623450"/>
            <a:ext cx="5698200" cy="5698200"/>
          </a:xfrm>
          <a:prstGeom prst="ellipse">
            <a:avLst/>
          </a:prstGeom>
          <a:gradFill>
            <a:gsLst>
              <a:gs pos="0">
                <a:schemeClr val="lt2"/>
              </a:gs>
              <a:gs pos="7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0"/>
          <p:cNvSpPr/>
          <p:nvPr/>
        </p:nvSpPr>
        <p:spPr>
          <a:xfrm>
            <a:off x="40275" y="3731513"/>
            <a:ext cx="5698200" cy="5698200"/>
          </a:xfrm>
          <a:prstGeom prst="ellipse">
            <a:avLst/>
          </a:prstGeom>
          <a:gradFill>
            <a:gsLst>
              <a:gs pos="0">
                <a:schemeClr val="lt2"/>
              </a:gs>
              <a:gs pos="7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0"/>
          <p:cNvSpPr/>
          <p:nvPr/>
        </p:nvSpPr>
        <p:spPr>
          <a:xfrm>
            <a:off x="-1126212" y="-3295662"/>
            <a:ext cx="5698200" cy="5698200"/>
          </a:xfrm>
          <a:prstGeom prst="ellipse">
            <a:avLst/>
          </a:prstGeom>
          <a:gradFill>
            <a:gsLst>
              <a:gs pos="0">
                <a:schemeClr val="accent1"/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720000" y="4023675"/>
            <a:ext cx="7704000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gradFill>
          <a:gsLst>
            <a:gs pos="0">
              <a:schemeClr val="lt1"/>
            </a:gs>
            <a:gs pos="49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7394025" y="460450"/>
            <a:ext cx="5698200" cy="5698200"/>
          </a:xfrm>
          <a:prstGeom prst="ellipse">
            <a:avLst/>
          </a:prstGeom>
          <a:gradFill>
            <a:gsLst>
              <a:gs pos="0">
                <a:schemeClr val="lt2"/>
              </a:gs>
              <a:gs pos="7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3"/>
          <p:cNvSpPr/>
          <p:nvPr/>
        </p:nvSpPr>
        <p:spPr>
          <a:xfrm>
            <a:off x="5566500" y="-3810000"/>
            <a:ext cx="5698200" cy="5698200"/>
          </a:xfrm>
          <a:prstGeom prst="ellipse">
            <a:avLst/>
          </a:prstGeom>
          <a:gradFill>
            <a:gsLst>
              <a:gs pos="0">
                <a:schemeClr val="accent1"/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3"/>
          <p:cNvSpPr/>
          <p:nvPr/>
        </p:nvSpPr>
        <p:spPr>
          <a:xfrm>
            <a:off x="-1940475" y="3956800"/>
            <a:ext cx="5698200" cy="5698200"/>
          </a:xfrm>
          <a:prstGeom prst="ellipse">
            <a:avLst/>
          </a:prstGeom>
          <a:gradFill>
            <a:gsLst>
              <a:gs pos="0">
                <a:schemeClr val="lt2"/>
              </a:gs>
              <a:gs pos="7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3"/>
          <p:cNvSpPr/>
          <p:nvPr/>
        </p:nvSpPr>
        <p:spPr>
          <a:xfrm>
            <a:off x="-4242600" y="539500"/>
            <a:ext cx="5698200" cy="5698200"/>
          </a:xfrm>
          <a:prstGeom prst="ellipse">
            <a:avLst/>
          </a:prstGeom>
          <a:gradFill>
            <a:gsLst>
              <a:gs pos="0">
                <a:schemeClr val="accent1"/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2">
            <a:alphaModFix/>
          </a:blip>
          <a:srcRect t="48464" r="64915"/>
          <a:stretch/>
        </p:blipFill>
        <p:spPr>
          <a:xfrm rot="4812671" flipH="1">
            <a:off x="5712700" y="-285994"/>
            <a:ext cx="3798181" cy="3616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2">
            <a:alphaModFix/>
          </a:blip>
          <a:srcRect l="7956" r="47986" b="69738"/>
          <a:stretch/>
        </p:blipFill>
        <p:spPr>
          <a:xfrm rot="1811502" flipH="1">
            <a:off x="-847427" y="3805085"/>
            <a:ext cx="4769405" cy="212337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9925"/>
            <a:ext cx="2199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3085746"/>
            <a:ext cx="2199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4" hasCustomPrompt="1"/>
          </p:nvPr>
        </p:nvSpPr>
        <p:spPr>
          <a:xfrm>
            <a:off x="3470100" y="1499925"/>
            <a:ext cx="22038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5" hasCustomPrompt="1"/>
          </p:nvPr>
        </p:nvSpPr>
        <p:spPr>
          <a:xfrm>
            <a:off x="3470100" y="3085749"/>
            <a:ext cx="22038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6" hasCustomPrompt="1"/>
          </p:nvPr>
        </p:nvSpPr>
        <p:spPr>
          <a:xfrm>
            <a:off x="6224400" y="1499925"/>
            <a:ext cx="2199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7" hasCustomPrompt="1"/>
          </p:nvPr>
        </p:nvSpPr>
        <p:spPr>
          <a:xfrm>
            <a:off x="6224400" y="3085746"/>
            <a:ext cx="2199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1"/>
          </p:nvPr>
        </p:nvSpPr>
        <p:spPr>
          <a:xfrm>
            <a:off x="720000" y="1911400"/>
            <a:ext cx="2203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Phudu Medium"/>
                <a:ea typeface="Phudu Medium"/>
                <a:cs typeface="Phudu Medium"/>
                <a:sym typeface="Phudu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8"/>
          </p:nvPr>
        </p:nvSpPr>
        <p:spPr>
          <a:xfrm>
            <a:off x="3470100" y="1911400"/>
            <a:ext cx="21996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Phudu Medium"/>
                <a:ea typeface="Phudu Medium"/>
                <a:cs typeface="Phudu Medium"/>
                <a:sym typeface="Phudu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9"/>
          </p:nvPr>
        </p:nvSpPr>
        <p:spPr>
          <a:xfrm>
            <a:off x="6220200" y="1911400"/>
            <a:ext cx="2203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Phudu Medium"/>
                <a:ea typeface="Phudu Medium"/>
                <a:cs typeface="Phudu Medium"/>
                <a:sym typeface="Phudu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3"/>
          </p:nvPr>
        </p:nvSpPr>
        <p:spPr>
          <a:xfrm>
            <a:off x="720000" y="3497275"/>
            <a:ext cx="2203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Phudu Medium"/>
                <a:ea typeface="Phudu Medium"/>
                <a:cs typeface="Phudu Medium"/>
                <a:sym typeface="Phudu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14"/>
          </p:nvPr>
        </p:nvSpPr>
        <p:spPr>
          <a:xfrm>
            <a:off x="3470100" y="3497275"/>
            <a:ext cx="21996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Phudu Medium"/>
                <a:ea typeface="Phudu Medium"/>
                <a:cs typeface="Phudu Medium"/>
                <a:sym typeface="Phudu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5"/>
          </p:nvPr>
        </p:nvSpPr>
        <p:spPr>
          <a:xfrm>
            <a:off x="6220200" y="3497275"/>
            <a:ext cx="2203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Phudu Medium"/>
                <a:ea typeface="Phudu Medium"/>
                <a:cs typeface="Phudu Medium"/>
                <a:sym typeface="Phudu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bg>
      <p:bgPr>
        <a:gradFill>
          <a:gsLst>
            <a:gs pos="0">
              <a:schemeClr val="lt1"/>
            </a:gs>
            <a:gs pos="88000">
              <a:schemeClr val="dk2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/>
          <p:nvPr/>
        </p:nvSpPr>
        <p:spPr>
          <a:xfrm rot="10800000" flipH="1">
            <a:off x="6702400" y="-2410950"/>
            <a:ext cx="5698200" cy="5698200"/>
          </a:xfrm>
          <a:prstGeom prst="ellipse">
            <a:avLst/>
          </a:prstGeom>
          <a:gradFill>
            <a:gsLst>
              <a:gs pos="0">
                <a:schemeClr val="accent1"/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3"/>
          <p:cNvSpPr/>
          <p:nvPr/>
        </p:nvSpPr>
        <p:spPr>
          <a:xfrm rot="10800000" flipH="1">
            <a:off x="-3273975" y="1873000"/>
            <a:ext cx="5698200" cy="5698200"/>
          </a:xfrm>
          <a:prstGeom prst="ellipse">
            <a:avLst/>
          </a:prstGeom>
          <a:gradFill>
            <a:gsLst>
              <a:gs pos="0">
                <a:schemeClr val="lt2"/>
              </a:gs>
              <a:gs pos="7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2" name="Google Shape;202;p23"/>
          <p:cNvPicPr preferRelativeResize="0"/>
          <p:nvPr/>
        </p:nvPicPr>
        <p:blipFill rotWithShape="1">
          <a:blip r:embed="rId2">
            <a:alphaModFix/>
          </a:blip>
          <a:srcRect l="17259" t="62109" r="31066"/>
          <a:stretch/>
        </p:blipFill>
        <p:spPr>
          <a:xfrm rot="-4812664">
            <a:off x="-1935956" y="1167554"/>
            <a:ext cx="5594309" cy="2658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3"/>
          <p:cNvPicPr preferRelativeResize="0"/>
          <p:nvPr/>
        </p:nvPicPr>
        <p:blipFill rotWithShape="1">
          <a:blip r:embed="rId2">
            <a:alphaModFix/>
          </a:blip>
          <a:srcRect l="45984" t="64846" r="5514"/>
          <a:stretch/>
        </p:blipFill>
        <p:spPr>
          <a:xfrm rot="3319552" flipH="1">
            <a:off x="6042393" y="166233"/>
            <a:ext cx="5250689" cy="2466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hudu SemiBold"/>
              <a:buNone/>
              <a:defRPr sz="2800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hudu SemiBold"/>
              <a:buNone/>
              <a:defRPr sz="2800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hudu SemiBold"/>
              <a:buNone/>
              <a:defRPr sz="2800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hudu SemiBold"/>
              <a:buNone/>
              <a:defRPr sz="2800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hudu SemiBold"/>
              <a:buNone/>
              <a:defRPr sz="2800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hudu SemiBold"/>
              <a:buNone/>
              <a:defRPr sz="2800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hudu SemiBold"/>
              <a:buNone/>
              <a:defRPr sz="2800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hudu SemiBold"/>
              <a:buNone/>
              <a:defRPr sz="2800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hudu SemiBold"/>
              <a:buNone/>
              <a:defRPr sz="2800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i Jamjuree"/>
              <a:buChar char="●"/>
              <a:defRPr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i Jamjuree"/>
              <a:buChar char="○"/>
              <a:defRPr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i Jamjuree"/>
              <a:buChar char="■"/>
              <a:defRPr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i Jamjuree"/>
              <a:buChar char="●"/>
              <a:defRPr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i Jamjuree"/>
              <a:buChar char="○"/>
              <a:defRPr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i Jamjuree"/>
              <a:buChar char="■"/>
              <a:defRPr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i Jamjuree"/>
              <a:buChar char="●"/>
              <a:defRPr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i Jamjuree"/>
              <a:buChar char="○"/>
              <a:defRPr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i Jamjuree"/>
              <a:buChar char="■"/>
              <a:defRPr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9000">
              <a:schemeClr val="lt1"/>
            </a:gs>
            <a:gs pos="82000">
              <a:schemeClr val="lt1"/>
            </a:gs>
            <a:gs pos="100000">
              <a:srgbClr val="7D0000"/>
            </a:gs>
          </a:gsLst>
          <a:lin ang="0" scaled="0"/>
        </a:gra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9"/>
          <p:cNvPicPr preferRelativeResize="0"/>
          <p:nvPr/>
        </p:nvPicPr>
        <p:blipFill rotWithShape="1">
          <a:blip r:embed="rId3">
            <a:alphaModFix/>
          </a:blip>
          <a:srcRect l="37412" t="1598" r="14872" b="57940"/>
          <a:stretch/>
        </p:blipFill>
        <p:spPr>
          <a:xfrm rot="-5400000">
            <a:off x="5141662" y="1170462"/>
            <a:ext cx="5165476" cy="28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57;p15">
            <a:extLst>
              <a:ext uri="{FF2B5EF4-FFF2-40B4-BE49-F238E27FC236}">
                <a16:creationId xmlns:a16="http://schemas.microsoft.com/office/drawing/2014/main" id="{5B4659E5-8D79-31F9-0EF4-50B24AF24968}"/>
              </a:ext>
            </a:extLst>
          </p:cNvPr>
          <p:cNvSpPr txBox="1">
            <a:spLocks/>
          </p:cNvSpPr>
          <p:nvPr/>
        </p:nvSpPr>
        <p:spPr>
          <a:xfrm>
            <a:off x="3817400" y="1511084"/>
            <a:ext cx="5004851" cy="2297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hudu SemiBold"/>
              <a:buNone/>
              <a:defRPr sz="4800" b="0" i="0" u="none" strike="noStrike" cap="none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hudu SemiBold"/>
              <a:buNone/>
              <a:defRPr sz="3600" b="0" i="0" u="none" strike="noStrike" cap="none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hudu SemiBold"/>
              <a:buNone/>
              <a:defRPr sz="3600" b="0" i="0" u="none" strike="noStrike" cap="none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hudu SemiBold"/>
              <a:buNone/>
              <a:defRPr sz="3600" b="0" i="0" u="none" strike="noStrike" cap="none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hudu SemiBold"/>
              <a:buNone/>
              <a:defRPr sz="3600" b="0" i="0" u="none" strike="noStrike" cap="none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hudu SemiBold"/>
              <a:buNone/>
              <a:defRPr sz="3600" b="0" i="0" u="none" strike="noStrike" cap="none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hudu SemiBold"/>
              <a:buNone/>
              <a:defRPr sz="3600" b="0" i="0" u="none" strike="noStrike" cap="none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hudu SemiBold"/>
              <a:buNone/>
              <a:defRPr sz="3600" b="0" i="0" u="none" strike="noStrike" cap="none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hudu SemiBold"/>
              <a:buNone/>
              <a:defRPr sz="3600" b="0" i="0" u="none" strike="noStrike" cap="none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9pPr>
          </a:lstStyle>
          <a:p>
            <a:r>
              <a:rPr lang="en-US" sz="4400" dirty="0"/>
              <a:t>Sales and Production Analysis Report…</a:t>
            </a:r>
          </a:p>
        </p:txBody>
      </p:sp>
      <p:pic>
        <p:nvPicPr>
          <p:cNvPr id="11" name="Google Shape;59;p15">
            <a:extLst>
              <a:ext uri="{FF2B5EF4-FFF2-40B4-BE49-F238E27FC236}">
                <a16:creationId xmlns:a16="http://schemas.microsoft.com/office/drawing/2014/main" id="{F2A288FF-C137-2481-BBE6-CAE7C4EA47A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767950" y="978400"/>
            <a:ext cx="3049450" cy="347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49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64;p16">
            <a:extLst>
              <a:ext uri="{FF2B5EF4-FFF2-40B4-BE49-F238E27FC236}">
                <a16:creationId xmlns:a16="http://schemas.microsoft.com/office/drawing/2014/main" id="{9FF03CDC-2384-3260-DFC9-D0660A76EC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37961" y="473059"/>
            <a:ext cx="3495040" cy="15054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Statements…</a:t>
            </a: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8CD0E7-A36E-38EE-7E8F-8B151CFC8404}"/>
              </a:ext>
            </a:extLst>
          </p:cNvPr>
          <p:cNvSpPr txBox="1"/>
          <p:nvPr/>
        </p:nvSpPr>
        <p:spPr>
          <a:xfrm>
            <a:off x="5538889" y="2265610"/>
            <a:ext cx="3094112" cy="1015663"/>
          </a:xfrm>
          <a:prstGeom prst="rect">
            <a:avLst/>
          </a:prstGeom>
          <a:solidFill>
            <a:schemeClr val="dk1">
              <a:alpha val="31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2000" dirty="0">
                <a:solidFill>
                  <a:schemeClr val="accent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IN" sz="200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Comparing sales and production in </a:t>
            </a:r>
            <a:r>
              <a:rPr lang="en-IN" sz="2000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Manolaya</a:t>
            </a:r>
            <a:r>
              <a:rPr lang="en-IN" sz="200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International Inc.</a:t>
            </a:r>
            <a:endParaRPr lang="en-IN" sz="2000" dirty="0">
              <a:solidFill>
                <a:schemeClr val="accent6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720820-CB9E-CA6E-3684-3B8C08658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1" y="1570055"/>
            <a:ext cx="5161556" cy="28190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5E31C6-F338-7043-ECD0-754794982388}"/>
              </a:ext>
            </a:extLst>
          </p:cNvPr>
          <p:cNvSpPr txBox="1"/>
          <p:nvPr/>
        </p:nvSpPr>
        <p:spPr>
          <a:xfrm>
            <a:off x="9501289" y="2265609"/>
            <a:ext cx="3094112" cy="707886"/>
          </a:xfrm>
          <a:prstGeom prst="rect">
            <a:avLst/>
          </a:prstGeom>
          <a:solidFill>
            <a:schemeClr val="dk1">
              <a:alpha val="31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2000" dirty="0">
                <a:solidFill>
                  <a:schemeClr val="accent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Predicting the future sales using forecasting.</a:t>
            </a:r>
            <a:endParaRPr lang="en-IN" sz="2000" dirty="0">
              <a:solidFill>
                <a:schemeClr val="accent6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11DF1A-9667-862B-8C2D-1A0E0DE9F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82852" y="1570055"/>
            <a:ext cx="6431589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091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49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64;p16">
            <a:extLst>
              <a:ext uri="{FF2B5EF4-FFF2-40B4-BE49-F238E27FC236}">
                <a16:creationId xmlns:a16="http://schemas.microsoft.com/office/drawing/2014/main" id="{9FF03CDC-2384-3260-DFC9-D0660A76EC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25240" y="777118"/>
            <a:ext cx="4737559" cy="15054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Statements…</a:t>
            </a:r>
            <a:endParaRPr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5E31C6-F338-7043-ECD0-754794982388}"/>
              </a:ext>
            </a:extLst>
          </p:cNvPr>
          <p:cNvSpPr txBox="1"/>
          <p:nvPr/>
        </p:nvSpPr>
        <p:spPr>
          <a:xfrm>
            <a:off x="6885481" y="2282544"/>
            <a:ext cx="2037651" cy="1015663"/>
          </a:xfrm>
          <a:prstGeom prst="rect">
            <a:avLst/>
          </a:prstGeom>
          <a:solidFill>
            <a:schemeClr val="dk1">
              <a:alpha val="31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2000" dirty="0">
                <a:solidFill>
                  <a:schemeClr val="accent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Predicting the future sales using forecasting.</a:t>
            </a:r>
            <a:endParaRPr lang="en-IN" sz="2000" dirty="0">
              <a:solidFill>
                <a:schemeClr val="accent6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11DF1A-9667-862B-8C2D-1A0E0DE9F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68" y="1659045"/>
            <a:ext cx="6431589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6101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461A882-80A3-A88F-FACE-27E82A106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270" y="693679"/>
            <a:ext cx="7109459" cy="4000548"/>
          </a:xfrm>
          <a:prstGeom prst="rect">
            <a:avLst/>
          </a:prstGeom>
        </p:spPr>
      </p:pic>
      <p:sp>
        <p:nvSpPr>
          <p:cNvPr id="16" name="Google Shape;64;p16">
            <a:extLst>
              <a:ext uri="{FF2B5EF4-FFF2-40B4-BE49-F238E27FC236}">
                <a16:creationId xmlns:a16="http://schemas.microsoft.com/office/drawing/2014/main" id="{05BA931B-2827-C9C5-3CA0-DFC621B020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74720" y="0"/>
            <a:ext cx="4737559" cy="15054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overall report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4168236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73F55-6999-3251-2300-0AB307EAC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</p:spPr>
        <p:txBody>
          <a:bodyPr/>
          <a:lstStyle/>
          <a:p>
            <a:pPr algn="ctr"/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74677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224;p29">
            <a:extLst>
              <a:ext uri="{FF2B5EF4-FFF2-40B4-BE49-F238E27FC236}">
                <a16:creationId xmlns:a16="http://schemas.microsoft.com/office/drawing/2014/main" id="{D5B5938B-EA86-C225-946E-A8D2414F666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7412" t="1598" r="14872" b="57940"/>
          <a:stretch/>
        </p:blipFill>
        <p:spPr>
          <a:xfrm rot="-5400000">
            <a:off x="5257409" y="3404376"/>
            <a:ext cx="5165476" cy="28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4;p16">
            <a:extLst>
              <a:ext uri="{FF2B5EF4-FFF2-40B4-BE49-F238E27FC236}">
                <a16:creationId xmlns:a16="http://schemas.microsoft.com/office/drawing/2014/main" id="{893E2857-6D5F-310C-8A50-7AD758EA20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7681" y="612183"/>
            <a:ext cx="7796419" cy="716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/>
              <a:t>A</a:t>
            </a:r>
            <a:r>
              <a:rPr lang="en" sz="3600" dirty="0"/>
              <a:t>bout the Company</a:t>
            </a:r>
            <a:endParaRPr sz="2000" dirty="0"/>
          </a:p>
        </p:txBody>
      </p:sp>
      <p:sp>
        <p:nvSpPr>
          <p:cNvPr id="6" name="Google Shape;65;p16">
            <a:extLst>
              <a:ext uri="{FF2B5EF4-FFF2-40B4-BE49-F238E27FC236}">
                <a16:creationId xmlns:a16="http://schemas.microsoft.com/office/drawing/2014/main" id="{EEA84A8D-38B5-D198-D5DA-9DB0EC75D562}"/>
              </a:ext>
            </a:extLst>
          </p:cNvPr>
          <p:cNvSpPr txBox="1">
            <a:spLocks/>
          </p:cNvSpPr>
          <p:nvPr/>
        </p:nvSpPr>
        <p:spPr>
          <a:xfrm>
            <a:off x="1131376" y="1635071"/>
            <a:ext cx="6897524" cy="2666225"/>
          </a:xfrm>
          <a:prstGeom prst="rect">
            <a:avLst/>
          </a:prstGeom>
          <a:solidFill>
            <a:srgbClr val="002060">
              <a:alpha val="2200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lt2"/>
              </a:buClr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Manolaya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International Inc is an Indian-based company with headquarters in Chennai, Tamil Nadu. </a:t>
            </a:r>
          </a:p>
          <a:p>
            <a:pPr marL="285750" indent="-285750">
              <a:buClr>
                <a:schemeClr val="lt2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l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They are involved as the supplier, exporter of Natural products like Cup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sambrani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Agarbathi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flower cups components.</a:t>
            </a:r>
          </a:p>
          <a:p>
            <a:pPr marL="285750" indent="-285750">
              <a:buClr>
                <a:schemeClr val="lt2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l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company deals with the manufacturer for representing their products in India which requires local market knowledge and countrywide reach. </a:t>
            </a: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buClr>
                <a:schemeClr val="lt2"/>
              </a:buClr>
              <a:buSzPts val="1400"/>
              <a:buFont typeface="Courier New" panose="02070309020205020404" pitchFamily="49" charset="0"/>
              <a:buChar char="o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098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224;p29">
            <a:extLst>
              <a:ext uri="{FF2B5EF4-FFF2-40B4-BE49-F238E27FC236}">
                <a16:creationId xmlns:a16="http://schemas.microsoft.com/office/drawing/2014/main" id="{E41162A3-7D55-24EC-A6E5-D6E45DB036D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7412" t="1598" r="14872" b="57940"/>
          <a:stretch/>
        </p:blipFill>
        <p:spPr>
          <a:xfrm rot="2294400">
            <a:off x="-2280828" y="-606841"/>
            <a:ext cx="5165476" cy="28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14541D-FC5A-738C-6ED9-841F7CD21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121" y="3119120"/>
            <a:ext cx="2002096" cy="19017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5359F3-301A-14EB-6099-CF9512565A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321"/>
          <a:stretch/>
        </p:blipFill>
        <p:spPr>
          <a:xfrm>
            <a:off x="6090821" y="2392316"/>
            <a:ext cx="2687419" cy="2628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314E30-BAE4-E0C6-F751-3FFE2B895C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676"/>
          <a:stretch/>
        </p:blipFill>
        <p:spPr>
          <a:xfrm>
            <a:off x="3053180" y="824052"/>
            <a:ext cx="2863488" cy="21356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7E8ACE-1EC4-28E2-3957-C8A00FB89D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0821" y="489098"/>
            <a:ext cx="2133600" cy="1768526"/>
          </a:xfrm>
          <a:prstGeom prst="rect">
            <a:avLst/>
          </a:prstGeom>
        </p:spPr>
      </p:pic>
      <p:sp>
        <p:nvSpPr>
          <p:cNvPr id="9" name="Google Shape;64;p16">
            <a:extLst>
              <a:ext uri="{FF2B5EF4-FFF2-40B4-BE49-F238E27FC236}">
                <a16:creationId xmlns:a16="http://schemas.microsoft.com/office/drawing/2014/main" id="{F78DD8DB-ED7F-97BA-2C9D-3ED876B6A1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7681" y="1818640"/>
            <a:ext cx="2687419" cy="11410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Project Description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1886596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8AE925-26D6-8429-23C9-3DCC8553E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891876">
            <a:off x="5499667" y="1087915"/>
            <a:ext cx="2597880" cy="2656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D79950-7CD8-D94E-6537-9DE35DF6CA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21"/>
          <a:stretch/>
        </p:blipFill>
        <p:spPr>
          <a:xfrm rot="1433298">
            <a:off x="5346759" y="1325373"/>
            <a:ext cx="2807529" cy="27460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25F487-CBB8-064F-3401-3B30E761CC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676"/>
          <a:stretch/>
        </p:blipFill>
        <p:spPr>
          <a:xfrm rot="20200951">
            <a:off x="5309671" y="1192270"/>
            <a:ext cx="2700927" cy="20143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265FB4-D7A6-4BBD-2283-8E8DDDC98C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184" y="1203493"/>
            <a:ext cx="3301406" cy="2736513"/>
          </a:xfrm>
          <a:prstGeom prst="rect">
            <a:avLst/>
          </a:prstGeom>
        </p:spPr>
      </p:pic>
      <p:sp>
        <p:nvSpPr>
          <p:cNvPr id="9" name="Google Shape;64;p16">
            <a:extLst>
              <a:ext uri="{FF2B5EF4-FFF2-40B4-BE49-F238E27FC236}">
                <a16:creationId xmlns:a16="http://schemas.microsoft.com/office/drawing/2014/main" id="{DF61B522-E9FC-6D42-F219-447B8431B0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3931" y="925999"/>
            <a:ext cx="3525597" cy="5486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Sales Analysis…</a:t>
            </a:r>
            <a:endParaRPr sz="1400" dirty="0"/>
          </a:p>
        </p:txBody>
      </p:sp>
      <p:sp>
        <p:nvSpPr>
          <p:cNvPr id="10" name="Google Shape;65;p16">
            <a:extLst>
              <a:ext uri="{FF2B5EF4-FFF2-40B4-BE49-F238E27FC236}">
                <a16:creationId xmlns:a16="http://schemas.microsoft.com/office/drawing/2014/main" id="{A09BD335-D4CF-A494-40C6-84391A7B79A4}"/>
              </a:ext>
            </a:extLst>
          </p:cNvPr>
          <p:cNvSpPr txBox="1">
            <a:spLocks/>
          </p:cNvSpPr>
          <p:nvPr/>
        </p:nvSpPr>
        <p:spPr>
          <a:xfrm>
            <a:off x="736387" y="1320199"/>
            <a:ext cx="3883541" cy="26198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2"/>
              </a:buClr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1" name="Google Shape;65;p16">
            <a:extLst>
              <a:ext uri="{FF2B5EF4-FFF2-40B4-BE49-F238E27FC236}">
                <a16:creationId xmlns:a16="http://schemas.microsoft.com/office/drawing/2014/main" id="{0FA02C25-CC5F-E075-054B-BD1E1CE81173}"/>
              </a:ext>
            </a:extLst>
          </p:cNvPr>
          <p:cNvSpPr txBox="1">
            <a:spLocks/>
          </p:cNvSpPr>
          <p:nvPr/>
        </p:nvSpPr>
        <p:spPr>
          <a:xfrm>
            <a:off x="719504" y="1789066"/>
            <a:ext cx="3679045" cy="1818641"/>
          </a:xfrm>
          <a:prstGeom prst="rect">
            <a:avLst/>
          </a:prstGeom>
          <a:solidFill>
            <a:schemeClr val="accent6">
              <a:lumMod val="50000"/>
              <a:alpha val="32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lt2"/>
              </a:buCl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Conducted in-depth analysis of sales data, identifying trends, patterns, and areas of opportunity for different product categories.</a:t>
            </a:r>
            <a:endParaRPr lang="en-US" sz="12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Google Shape;224;p29">
            <a:extLst>
              <a:ext uri="{FF2B5EF4-FFF2-40B4-BE49-F238E27FC236}">
                <a16:creationId xmlns:a16="http://schemas.microsoft.com/office/drawing/2014/main" id="{4FD504BC-628A-C397-F73B-EDCD01402AD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37412" t="1598" r="14872" b="57940"/>
          <a:stretch/>
        </p:blipFill>
        <p:spPr>
          <a:xfrm rot="2294400">
            <a:off x="-2811799" y="2033976"/>
            <a:ext cx="5165476" cy="283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42842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224;p29">
            <a:extLst>
              <a:ext uri="{FF2B5EF4-FFF2-40B4-BE49-F238E27FC236}">
                <a16:creationId xmlns:a16="http://schemas.microsoft.com/office/drawing/2014/main" id="{162CE934-8295-71F3-B154-EA3DC46476D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7412" t="1598" r="14872" b="57940"/>
          <a:stretch/>
        </p:blipFill>
        <p:spPr>
          <a:xfrm rot="5624037">
            <a:off x="-2249448" y="1147553"/>
            <a:ext cx="5165476" cy="28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C22166-31E4-9164-2CC3-12ADF7666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31019">
            <a:off x="5535822" y="1055828"/>
            <a:ext cx="2956072" cy="3022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3B987F-E3D9-3105-44BC-A8C761702C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321"/>
          <a:stretch/>
        </p:blipFill>
        <p:spPr>
          <a:xfrm rot="19960953">
            <a:off x="5758836" y="997210"/>
            <a:ext cx="2585693" cy="2529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10C8B1-1B6E-4CDB-05F8-730A06E936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676"/>
          <a:stretch/>
        </p:blipFill>
        <p:spPr>
          <a:xfrm>
            <a:off x="5188585" y="1182229"/>
            <a:ext cx="3726197" cy="27790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F27252-5504-9A69-7FF3-B0769FD702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5221" y="885150"/>
            <a:ext cx="3646177" cy="3022291"/>
          </a:xfrm>
          <a:prstGeom prst="rect">
            <a:avLst/>
          </a:prstGeom>
        </p:spPr>
      </p:pic>
      <p:sp>
        <p:nvSpPr>
          <p:cNvPr id="9" name="Google Shape;64;p16">
            <a:extLst>
              <a:ext uri="{FF2B5EF4-FFF2-40B4-BE49-F238E27FC236}">
                <a16:creationId xmlns:a16="http://schemas.microsoft.com/office/drawing/2014/main" id="{66664567-4444-2381-B12B-0152BE25E2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7539" y="1128399"/>
            <a:ext cx="4082534" cy="5486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Production Analysis…</a:t>
            </a:r>
            <a:endParaRPr sz="1600" dirty="0"/>
          </a:p>
        </p:txBody>
      </p:sp>
      <p:sp>
        <p:nvSpPr>
          <p:cNvPr id="10" name="Google Shape;65;p16">
            <a:extLst>
              <a:ext uri="{FF2B5EF4-FFF2-40B4-BE49-F238E27FC236}">
                <a16:creationId xmlns:a16="http://schemas.microsoft.com/office/drawing/2014/main" id="{ED77C0AB-B0CE-55EE-7BF5-9F762AF4BA0A}"/>
              </a:ext>
            </a:extLst>
          </p:cNvPr>
          <p:cNvSpPr txBox="1">
            <a:spLocks/>
          </p:cNvSpPr>
          <p:nvPr/>
        </p:nvSpPr>
        <p:spPr>
          <a:xfrm>
            <a:off x="613635" y="1982106"/>
            <a:ext cx="3958365" cy="1818641"/>
          </a:xfrm>
          <a:prstGeom prst="rect">
            <a:avLst/>
          </a:prstGeom>
          <a:solidFill>
            <a:schemeClr val="accent6">
              <a:lumMod val="50000"/>
              <a:alpha val="22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l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Production Analysis</a:t>
            </a:r>
            <a:r>
              <a:rPr lang="en-US" sz="2000" b="0" i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involved evaluating and extracting insights from production-related data to optimize operational efficiency and drive improvements. </a:t>
            </a:r>
            <a:endParaRPr lang="en-US" sz="20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3652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49000">
              <a:schemeClr val="lt1"/>
            </a:gs>
            <a:gs pos="100000">
              <a:schemeClr val="lt1"/>
            </a:gs>
          </a:gsLst>
          <a:lin ang="0" scaled="0"/>
        </a:gra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224;p29">
            <a:extLst>
              <a:ext uri="{FF2B5EF4-FFF2-40B4-BE49-F238E27FC236}">
                <a16:creationId xmlns:a16="http://schemas.microsoft.com/office/drawing/2014/main" id="{BF48EF93-F484-AD9F-05E4-C0E2353F9B4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7412" t="1598" r="14872" b="57940"/>
          <a:stretch/>
        </p:blipFill>
        <p:spPr>
          <a:xfrm rot="2830840">
            <a:off x="-1850132" y="1452005"/>
            <a:ext cx="5165476" cy="28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B39CF2-12B3-8657-8CC4-74E42FD24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5164" y="1051283"/>
            <a:ext cx="2676706" cy="2736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125EA3-49B5-A710-EF41-EA53D81E31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321"/>
          <a:stretch/>
        </p:blipFill>
        <p:spPr>
          <a:xfrm>
            <a:off x="5475188" y="1055088"/>
            <a:ext cx="3101259" cy="30333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E66BB2-5C39-5145-59B8-913ABA7132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676"/>
          <a:stretch/>
        </p:blipFill>
        <p:spPr>
          <a:xfrm>
            <a:off x="9238581" y="2164719"/>
            <a:ext cx="3726197" cy="2779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E5A743-D946-4A97-2B1B-1162A579EE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5221" y="885150"/>
            <a:ext cx="3646177" cy="3022291"/>
          </a:xfrm>
          <a:prstGeom prst="rect">
            <a:avLst/>
          </a:prstGeom>
        </p:spPr>
      </p:pic>
      <p:sp>
        <p:nvSpPr>
          <p:cNvPr id="8" name="Google Shape;64;p16">
            <a:extLst>
              <a:ext uri="{FF2B5EF4-FFF2-40B4-BE49-F238E27FC236}">
                <a16:creationId xmlns:a16="http://schemas.microsoft.com/office/drawing/2014/main" id="{F2F8E69B-3700-DC7D-1CD1-0A8E260822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881" y="854079"/>
            <a:ext cx="4082534" cy="5486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Sales And Production Forecasting…</a:t>
            </a:r>
            <a:endParaRPr sz="2800" dirty="0"/>
          </a:p>
        </p:txBody>
      </p:sp>
      <p:sp>
        <p:nvSpPr>
          <p:cNvPr id="9" name="Google Shape;65;p16">
            <a:extLst>
              <a:ext uri="{FF2B5EF4-FFF2-40B4-BE49-F238E27FC236}">
                <a16:creationId xmlns:a16="http://schemas.microsoft.com/office/drawing/2014/main" id="{7F1A18E6-4ABC-3565-6A56-1437BF2C995C}"/>
              </a:ext>
            </a:extLst>
          </p:cNvPr>
          <p:cNvSpPr txBox="1">
            <a:spLocks/>
          </p:cNvSpPr>
          <p:nvPr/>
        </p:nvSpPr>
        <p:spPr>
          <a:xfrm>
            <a:off x="613635" y="1982106"/>
            <a:ext cx="4082534" cy="1925335"/>
          </a:xfrm>
          <a:prstGeom prst="rect">
            <a:avLst/>
          </a:prstGeom>
          <a:solidFill>
            <a:schemeClr val="accent6">
              <a:lumMod val="50000"/>
              <a:alpha val="22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l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b="0" i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 process of predicting future sales volumes, customer demand, and production requirements based on historical data, market trends, and other relevant factors. </a:t>
            </a:r>
            <a:endParaRPr lang="en-US" sz="20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4;p16">
            <a:extLst>
              <a:ext uri="{FF2B5EF4-FFF2-40B4-BE49-F238E27FC236}">
                <a16:creationId xmlns:a16="http://schemas.microsoft.com/office/drawing/2014/main" id="{BDCC4988-19E6-32F2-ECC9-711F1D479C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92601" y="1795423"/>
            <a:ext cx="3495040" cy="15054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Statements…</a:t>
            </a:r>
            <a:endParaRPr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F6B5DE-1E0A-4358-89AB-F250212EE4E4}"/>
              </a:ext>
            </a:extLst>
          </p:cNvPr>
          <p:cNvSpPr txBox="1"/>
          <p:nvPr/>
        </p:nvSpPr>
        <p:spPr>
          <a:xfrm>
            <a:off x="9452962" y="1795423"/>
            <a:ext cx="3495040" cy="1231106"/>
          </a:xfrm>
          <a:prstGeom prst="rect">
            <a:avLst/>
          </a:prstGeom>
          <a:solidFill>
            <a:schemeClr val="dk1">
              <a:alpha val="3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IN" sz="200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Identifying product categories with increasing sales in </a:t>
            </a:r>
            <a:r>
              <a:rPr lang="en-IN" sz="2000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Manolaya</a:t>
            </a:r>
            <a:r>
              <a:rPr lang="en-IN" sz="200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International Inc.</a:t>
            </a:r>
            <a:endParaRPr lang="en-IN" sz="2000" dirty="0">
              <a:solidFill>
                <a:schemeClr val="accent6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>
              <a:solidFill>
                <a:schemeClr val="accent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BABF17-2D48-BCB1-0BC3-E3F580EC7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34335" y="921385"/>
            <a:ext cx="4181475" cy="3300730"/>
          </a:xfrm>
          <a:prstGeom prst="rect">
            <a:avLst/>
          </a:prstGeom>
        </p:spPr>
      </p:pic>
      <p:pic>
        <p:nvPicPr>
          <p:cNvPr id="6" name="Google Shape;224;p29">
            <a:extLst>
              <a:ext uri="{FF2B5EF4-FFF2-40B4-BE49-F238E27FC236}">
                <a16:creationId xmlns:a16="http://schemas.microsoft.com/office/drawing/2014/main" id="{4E21608D-F33A-E750-29D9-6F5B6BF6C74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7412" t="1598" r="14872" b="57940"/>
          <a:stretch/>
        </p:blipFill>
        <p:spPr>
          <a:xfrm rot="21234220">
            <a:off x="-1717012" y="-694485"/>
            <a:ext cx="5165476" cy="283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88629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49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64;p16">
            <a:extLst>
              <a:ext uri="{FF2B5EF4-FFF2-40B4-BE49-F238E27FC236}">
                <a16:creationId xmlns:a16="http://schemas.microsoft.com/office/drawing/2014/main" id="{9FF03CDC-2384-3260-DFC9-D0660A76EC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37961" y="332383"/>
            <a:ext cx="3495040" cy="15054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Statements…</a:t>
            </a:r>
            <a:endParaRPr sz="3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D47E1C-3EE9-BE10-F79C-BB81DFB1841B}"/>
              </a:ext>
            </a:extLst>
          </p:cNvPr>
          <p:cNvSpPr txBox="1"/>
          <p:nvPr/>
        </p:nvSpPr>
        <p:spPr>
          <a:xfrm>
            <a:off x="5137961" y="1956197"/>
            <a:ext cx="3495040" cy="1231106"/>
          </a:xfrm>
          <a:prstGeom prst="rect">
            <a:avLst/>
          </a:prstGeom>
          <a:solidFill>
            <a:schemeClr val="dk1">
              <a:alpha val="3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IN" sz="200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Identifying product categories with increasing sales in </a:t>
            </a:r>
            <a:r>
              <a:rPr lang="en-IN" sz="2000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Manolaya</a:t>
            </a:r>
            <a:r>
              <a:rPr lang="en-IN" sz="200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International Inc.</a:t>
            </a:r>
            <a:endParaRPr lang="en-IN" sz="2000" dirty="0">
              <a:solidFill>
                <a:schemeClr val="accent6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>
              <a:solidFill>
                <a:schemeClr val="accent6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45EEF4A-AFBD-C866-8DFD-9390C3CC2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85" y="921385"/>
            <a:ext cx="4181475" cy="330073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1ADEDF5-A3AA-87D9-1B5E-EF8D95B9B431}"/>
              </a:ext>
            </a:extLst>
          </p:cNvPr>
          <p:cNvSpPr txBox="1"/>
          <p:nvPr/>
        </p:nvSpPr>
        <p:spPr>
          <a:xfrm>
            <a:off x="9144000" y="2154896"/>
            <a:ext cx="3495040" cy="707886"/>
          </a:xfrm>
          <a:prstGeom prst="rect">
            <a:avLst/>
          </a:prstGeom>
          <a:solidFill>
            <a:schemeClr val="dk1">
              <a:alpha val="3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kern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2. </a:t>
            </a:r>
            <a:r>
              <a:rPr lang="en-IN" sz="2000" kern="0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Analyzing</a:t>
            </a:r>
            <a:r>
              <a:rPr lang="en-IN" sz="2000" kern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sales performance for </a:t>
            </a:r>
            <a:r>
              <a:rPr lang="en-IN" sz="2000" kern="0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Manolaya</a:t>
            </a:r>
            <a:r>
              <a:rPr lang="en-IN" sz="2000" kern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products</a:t>
            </a:r>
            <a:endParaRPr lang="en-IN" sz="2000" dirty="0">
              <a:solidFill>
                <a:schemeClr val="accent6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D3D9B52-5A5B-47B2-78AE-B8A00992A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407" y="5300296"/>
            <a:ext cx="2576830" cy="1799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49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64;p16">
            <a:extLst>
              <a:ext uri="{FF2B5EF4-FFF2-40B4-BE49-F238E27FC236}">
                <a16:creationId xmlns:a16="http://schemas.microsoft.com/office/drawing/2014/main" id="{9FF03CDC-2384-3260-DFC9-D0660A76EC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37961" y="473059"/>
            <a:ext cx="3495040" cy="15054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Statements…</a:t>
            </a:r>
            <a:endParaRPr sz="3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ADEDF5-A3AA-87D9-1B5E-EF8D95B9B431}"/>
              </a:ext>
            </a:extLst>
          </p:cNvPr>
          <p:cNvSpPr txBox="1"/>
          <p:nvPr/>
        </p:nvSpPr>
        <p:spPr>
          <a:xfrm>
            <a:off x="5137961" y="2217807"/>
            <a:ext cx="3495040" cy="707886"/>
          </a:xfrm>
          <a:prstGeom prst="rect">
            <a:avLst/>
          </a:prstGeom>
          <a:solidFill>
            <a:schemeClr val="dk1">
              <a:alpha val="3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kern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2. </a:t>
            </a:r>
            <a:r>
              <a:rPr lang="en-IN" sz="2000" kern="0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Analyzing</a:t>
            </a:r>
            <a:r>
              <a:rPr lang="en-IN" sz="2000" kern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sales performance for </a:t>
            </a:r>
            <a:r>
              <a:rPr lang="en-IN" sz="2000" kern="0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Manolaya</a:t>
            </a:r>
            <a:r>
              <a:rPr lang="en-IN" sz="2000" kern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products</a:t>
            </a:r>
            <a:endParaRPr lang="en-IN" sz="2000" dirty="0">
              <a:solidFill>
                <a:schemeClr val="accent6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D3D9B52-5A5B-47B2-78AE-B8A00992A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606" y="1473420"/>
            <a:ext cx="3145394" cy="21966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8CD0E7-A36E-38EE-7E8F-8B151CFC8404}"/>
              </a:ext>
            </a:extLst>
          </p:cNvPr>
          <p:cNvSpPr txBox="1"/>
          <p:nvPr/>
        </p:nvSpPr>
        <p:spPr>
          <a:xfrm>
            <a:off x="9440329" y="2217807"/>
            <a:ext cx="3495041" cy="1427955"/>
          </a:xfrm>
          <a:prstGeom prst="rect">
            <a:avLst/>
          </a:prstGeom>
          <a:solidFill>
            <a:schemeClr val="dk1">
              <a:alpha val="31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N" sz="2000" dirty="0">
                <a:solidFill>
                  <a:schemeClr val="accent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IN" sz="200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Comparing sales and production in </a:t>
            </a:r>
            <a:r>
              <a:rPr lang="en-IN" sz="2000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Manolaya</a:t>
            </a:r>
            <a:r>
              <a:rPr lang="en-IN" sz="200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International Inc.</a:t>
            </a:r>
            <a:endParaRPr lang="en-IN" sz="2000" dirty="0">
              <a:solidFill>
                <a:schemeClr val="accent6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720820-CB9E-CA6E-3684-3B8C08658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" y="5420677"/>
            <a:ext cx="5840575" cy="318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149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nthrax Detection Technology Project Proposal by Slidesgo">
  <a:themeElements>
    <a:clrScheme name="Simple Light">
      <a:dk1>
        <a:srgbClr val="FFFFFF"/>
      </a:dk1>
      <a:lt1>
        <a:srgbClr val="0D0045"/>
      </a:lt1>
      <a:dk2>
        <a:srgbClr val="480036"/>
      </a:dk2>
      <a:lt2>
        <a:srgbClr val="B0292E"/>
      </a:lt2>
      <a:accent1>
        <a:srgbClr val="00BCEE"/>
      </a:accent1>
      <a:accent2>
        <a:srgbClr val="860E68"/>
      </a:accent2>
      <a:accent3>
        <a:srgbClr val="CC5EB0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247</Words>
  <Application>Microsoft Office PowerPoint</Application>
  <PresentationFormat>On-screen Show (16:9)</PresentationFormat>
  <Paragraphs>29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Phudu Medium</vt:lpstr>
      <vt:lpstr>Bebas Neue</vt:lpstr>
      <vt:lpstr>Arial</vt:lpstr>
      <vt:lpstr>Courier New</vt:lpstr>
      <vt:lpstr>Bai Jamjuree</vt:lpstr>
      <vt:lpstr>Phudu SemiBold</vt:lpstr>
      <vt:lpstr>Times New Roman</vt:lpstr>
      <vt:lpstr>Calibri</vt:lpstr>
      <vt:lpstr>Anthrax Detection Technology Project Proposal by Slidesgo</vt:lpstr>
      <vt:lpstr>PowerPoint Presentation</vt:lpstr>
      <vt:lpstr>About the Company</vt:lpstr>
      <vt:lpstr>Project Description</vt:lpstr>
      <vt:lpstr>Sales Analysis…</vt:lpstr>
      <vt:lpstr>Production Analysis…</vt:lpstr>
      <vt:lpstr>Sales And Production Forecasting…</vt:lpstr>
      <vt:lpstr>Problem Statements…</vt:lpstr>
      <vt:lpstr>Problem Statements…</vt:lpstr>
      <vt:lpstr>Problem Statements…</vt:lpstr>
      <vt:lpstr>Problem Statements…</vt:lpstr>
      <vt:lpstr>Problem Statements…</vt:lpstr>
      <vt:lpstr>overall report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Abhidharini Kennedy</dc:creator>
  <cp:lastModifiedBy>abhidha rini</cp:lastModifiedBy>
  <cp:revision>1</cp:revision>
  <dcterms:modified xsi:type="dcterms:W3CDTF">2023-07-02T19:49:48Z</dcterms:modified>
</cp:coreProperties>
</file>